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fd5beebd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fd5beebd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fd5beebd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fd5beebd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fd5beebd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fd5beebd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fd5beeb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fd5beeb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fd5beebd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fd5beebd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fd5beebd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fd5beebd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fd5beebd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fd5beebd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fd5beebd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fd5beebd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fd5beeb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fd5beeb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fd5beebd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fd5beebd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fd5beebd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fd5beebd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fd5beeb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fd5beeb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fe7b48d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fe7b48d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fe7b48d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fe7b48d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fd5beebd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fd5beebd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hyperlink" Target="https://github.com/g33k5z/redacted-in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43650" y="1051875"/>
            <a:ext cx="4866300" cy="17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5000"/>
              <a:t>                 </a:t>
            </a:r>
            <a:r>
              <a:rPr lang="en"/>
              <a:t>] Inc.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49" y="1051875"/>
            <a:ext cx="1325126" cy="23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0800" y="1950750"/>
            <a:ext cx="3366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REDACTED</a:t>
            </a:r>
            <a:endParaRPr sz="4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143375" y="917625"/>
            <a:ext cx="4762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2</a:t>
            </a:r>
            <a:r>
              <a:rPr b="1" lang="en" sz="2800">
                <a:solidFill>
                  <a:schemeClr val="dk1"/>
                </a:solidFill>
              </a:rPr>
              <a:t>NF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It is in </a:t>
            </a:r>
            <a:r>
              <a:rPr b="1" lang="en" sz="1000">
                <a:solidFill>
                  <a:schemeClr val="accent1"/>
                </a:solidFill>
              </a:rPr>
              <a:t>1NF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All non-key attributes are fully functionally dependent on the primary key.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695825" y="2516100"/>
            <a:ext cx="3249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CLIENTS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Name, Email, Phone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Name, Email, Phone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DOCUMENTS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DocumentType, SubmissionDate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DocumentType, SubmissionDate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REDACTIONS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RedactionType, Description, 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RedactionType, Description, 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 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REVIEWS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ReviewDate, ApprovalStatus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ReviewDate, ApprovalStatus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InvoiceDate, TotalAmount, DueDate, PaymentStatus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INVOICEITEMS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Description, Amount, Quantity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InvoiceID, Description, Amount, Quantity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PAYMENTS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PaymentDate, Amount, PaymentMethod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</a:t>
            </a:r>
            <a:r>
              <a:rPr lang="en" sz="500">
                <a:solidFill>
                  <a:schemeClr val="dk2"/>
                </a:solidFill>
              </a:rPr>
              <a:t>InvoiceID, PaymentDate, Amount, PaymentMethod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5" y="1564516"/>
            <a:ext cx="4001823" cy="294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143375" y="917625"/>
            <a:ext cx="476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3</a:t>
            </a:r>
            <a:r>
              <a:rPr b="1" lang="en" sz="2800">
                <a:solidFill>
                  <a:schemeClr val="dk1"/>
                </a:solidFill>
              </a:rPr>
              <a:t>NF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It is in </a:t>
            </a:r>
            <a:r>
              <a:rPr b="1" lang="en" sz="1000">
                <a:solidFill>
                  <a:schemeClr val="accent1"/>
                </a:solidFill>
              </a:rPr>
              <a:t>2NF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It has no transitive dependencies.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695825" y="2516100"/>
            <a:ext cx="3249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CLIENTS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Name, Email, Phone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Name, Email, Phone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DOCUMENTS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DocumentType, SubmissionDate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DocumentType, SubmissionDate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REDACTIONS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RedactionType, Description, 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RedactionType, Description, 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 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REVIEWS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ReviewDate, ApprovalStatus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ReviewDate, ApprovalStatus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InvoiceDate, TotalAmount, DueDate, PaymentStatus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INVOICEITEMS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Description, Amount, Quantity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InvoiceID, Description, Amount, Quantity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PAYMENTS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PaymentDate, Amount, PaymentMethod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</a:t>
            </a:r>
            <a:r>
              <a:rPr lang="en" sz="500">
                <a:solidFill>
                  <a:schemeClr val="dk2"/>
                </a:solidFill>
              </a:rPr>
              <a:t>InvoiceID, PaymentDate, Amount, PaymentMethod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5" y="1564516"/>
            <a:ext cx="4001823" cy="294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2055900" y="1311950"/>
            <a:ext cx="5589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CLIENTS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Name, Email, Phone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Name, Email, Phone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DOCUMENTS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DocumentType, SubmissionDate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ClientID, DocumentType, SubmissionDate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REDACTIONS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RedactionType, Description, Status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DocumentID, RedactionType, Description, Status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REVIEWS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ReviewDate, ApprovalStatus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DocumentID, ReviewDate, ApprovalStatus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INVOICES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ClientID, InvoiceDate, TotalAmount, DueDate, PaymentStatus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INVOICEITEMS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Description, Amount, Quantity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 InvoiceID, Description, Amount, Quantity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PAYMENTS</a:t>
            </a:r>
            <a:r>
              <a:rPr lang="en" sz="1000"/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PaymentDate, Amount, PaymentMethod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/>
              <a:t>: ID -&gt;</a:t>
            </a:r>
            <a:r>
              <a:rPr lang="en" sz="900">
                <a:solidFill>
                  <a:schemeClr val="dk1"/>
                </a:solidFill>
              </a:rPr>
              <a:t> InvoiceID, PaymentDate, Amount, PaymentMethod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97" y="1780950"/>
            <a:ext cx="4867702" cy="318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5">
            <a:alphaModFix/>
          </a:blip>
          <a:srcRect b="0" l="6148" r="6139" t="0"/>
          <a:stretch/>
        </p:blipFill>
        <p:spPr>
          <a:xfrm>
            <a:off x="3710225" y="837000"/>
            <a:ext cx="5299523" cy="32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90600" y="1188000"/>
            <a:ext cx="4094904" cy="252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1411450" y="3867150"/>
            <a:ext cx="32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https://github.com/g33k5z/redacted-inc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5838825" y="2083657"/>
            <a:ext cx="26193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</a:rPr>
              <a:t>Thank you!</a:t>
            </a:r>
            <a:endParaRPr b="1" sz="3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ctrTitle"/>
          </p:nvPr>
        </p:nvSpPr>
        <p:spPr>
          <a:xfrm>
            <a:off x="2443650" y="1051875"/>
            <a:ext cx="4866300" cy="17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sz="5000"/>
              <a:t>                 </a:t>
            </a:r>
            <a:r>
              <a:rPr lang="en"/>
              <a:t>] Inc.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49" y="1051875"/>
            <a:ext cx="1325126" cy="23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2680800" y="1950750"/>
            <a:ext cx="3366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REDACTED</a:t>
            </a:r>
            <a:endParaRPr sz="43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2680800" y="3711375"/>
            <a:ext cx="53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sp>
        <p:nvSpPr>
          <p:cNvPr id="190" name="Google Shape;19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228" y="837002"/>
            <a:ext cx="1611197" cy="16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250" y="1726523"/>
            <a:ext cx="2358000" cy="308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02" y="2458400"/>
            <a:ext cx="2358001" cy="23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502" y="2798826"/>
            <a:ext cx="2883346" cy="186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41275" y="1045350"/>
            <a:ext cx="4244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Target Clients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Legal entities who need to redact sensitive information from legal documents.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Businesses that need to comply with privacy laws (e.g., GDPR, HIPAA).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Individuals who want to anonymize personal information in images or documents before sharing.</a:t>
            </a:r>
            <a:endParaRPr sz="1200"/>
          </a:p>
        </p:txBody>
      </p:sp>
      <p:sp>
        <p:nvSpPr>
          <p:cNvPr id="76" name="Google Shape;76;p15"/>
          <p:cNvSpPr txBox="1"/>
          <p:nvPr/>
        </p:nvSpPr>
        <p:spPr>
          <a:xfrm>
            <a:off x="706125" y="310082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Services Offered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Text redaction in documents.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Image redaction (e.g., blurring faces, license plates).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Custom redactions based on client specifications.</a:t>
            </a:r>
            <a:endParaRPr sz="1000"/>
          </a:p>
        </p:txBody>
      </p:sp>
      <p:sp>
        <p:nvSpPr>
          <p:cNvPr id="77" name="Google Shape;77;p15"/>
          <p:cNvSpPr txBox="1"/>
          <p:nvPr/>
        </p:nvSpPr>
        <p:spPr>
          <a:xfrm>
            <a:off x="5481275" y="310082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Key Processes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Document submission by clients.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Redaction processing based on client instructions.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Review and approval of redacted materials by clients.</a:t>
            </a:r>
            <a:br>
              <a:rPr lang="en" sz="1000"/>
            </a:b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Invoicing and payments based on redaction projects.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782100" y="1460375"/>
            <a:ext cx="3320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CLIENT_DOCUMENTS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CLIENTS.ID -&gt; DOCUMENTS.ClientID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CLIENTS can have many DOCUMENTS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DOCUMENT_REDACTIONS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DOCUMENTS.ID -&gt; REDACTIONS.DocumentID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DOCUMENT can have many REDACTIONS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DOCUMENT_REVIEWS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DOCUMENTS.ID -&gt; REVIEWS.DocumentID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DOCUMENT can have many REVIEWS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CLIENT_INVOICES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CLIENTS.ID -&gt; INVOICES.ClientID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CLIENTS can have many INVOICES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INVOICE_INVOICEITEMS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INVOICES.ID -&gt; INVOICEITEMS.InvoiceID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INVOICES can have many INVOICEITEMS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INVOICE_PAYMENTS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INVOICES.ID -&gt; PAYMENTS.InvoiceID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2"/>
                </a:solidFill>
              </a:rPr>
              <a:t>	Cardinality: One INVOICES can have many PAYMENTS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  <p:sp>
        <p:nvSpPr>
          <p:cNvPr id="86" name="Google Shape;86;p16"/>
          <p:cNvSpPr txBox="1"/>
          <p:nvPr/>
        </p:nvSpPr>
        <p:spPr>
          <a:xfrm>
            <a:off x="489200" y="1460375"/>
            <a:ext cx="4136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CLIENTS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Name, Email, Phone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DOCUMENTS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ClientID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DocumentType, SubmissionDate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REDACTIONS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DocumentID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RedactionType, Description, Status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 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REVIEWS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DocumentID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ReviewDate, ApprovalStatus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INVOICES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ClientID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INVOICEITEMS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InvoiceID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Description, Amount, Quantity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PAYMENTS</a:t>
            </a:r>
            <a:r>
              <a:rPr lang="en" sz="800">
                <a:solidFill>
                  <a:schemeClr val="dk1"/>
                </a:solidFill>
              </a:rPr>
              <a:t>(</a:t>
            </a:r>
            <a:r>
              <a:rPr lang="en" sz="800">
                <a:solidFill>
                  <a:schemeClr val="dk2"/>
                </a:solidFill>
              </a:rPr>
              <a:t>ID (</a:t>
            </a:r>
            <a:r>
              <a:rPr lang="en" sz="800">
                <a:solidFill>
                  <a:schemeClr val="accent1"/>
                </a:solidFill>
              </a:rPr>
              <a:t>PK</a:t>
            </a:r>
            <a:r>
              <a:rPr lang="en" sz="800">
                <a:solidFill>
                  <a:schemeClr val="dk2"/>
                </a:solidFill>
              </a:rPr>
              <a:t>), InvoiceID (</a:t>
            </a:r>
            <a:r>
              <a:rPr lang="en" sz="800">
                <a:solidFill>
                  <a:schemeClr val="accent1"/>
                </a:solidFill>
              </a:rPr>
              <a:t>FK</a:t>
            </a:r>
            <a:r>
              <a:rPr lang="en" sz="800">
                <a:solidFill>
                  <a:schemeClr val="dk2"/>
                </a:solidFill>
              </a:rPr>
              <a:t>), PaymentDate, Amount, PaymentMethod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055900" y="1311950"/>
            <a:ext cx="5589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CLIENTS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Name, Email, Phone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Name, Email, Phone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DOCUMENTS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DocumentType, SubmissionDate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ClientID, DocumentType, SubmissionDate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REDACTIONS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RedactionType, Description, 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DocumentID, RedactionType, Description, 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REVIEWS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ReviewDate, ApprovalStatus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DocumentID, ReviewDate, ApprovalStatus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INVOICES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ClientID, InvoiceDate, TotalAmount, DueDate, PaymentStatus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INVOICEITEMS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Description, Amount, Quantity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InvoiceID, Description, Amount, Quantity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PAYMENTS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PaymentDate, Amount, PaymentMethod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</a:t>
            </a:r>
            <a:r>
              <a:rPr lang="en" sz="900">
                <a:solidFill>
                  <a:schemeClr val="dk2"/>
                </a:solidFill>
              </a:rPr>
              <a:t>InvoiceID, PaymentDate, Amount, PaymentMethod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87" y="1039000"/>
            <a:ext cx="6905626" cy="387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2055900" y="1311950"/>
            <a:ext cx="5589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CLIENTS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Name, Email, Phone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Name, Email, Phone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DOCUMENTS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DocumentType, SubmissionDate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ClientID, DocumentType, SubmissionDate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REDACTIONS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RedactionType, Description, 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DocumentID, RedactionType, Description, 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REVIEWS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DocumentID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ReviewDate, ApprovalStatus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DocumentID, ReviewDate, ApprovalStatus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INVOICES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ClientID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ClientID, InvoiceDate, TotalAmount, DueDate, PaymentStatus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INVOICEITEMS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Description, Amount, Quantity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InvoiceID, Description, Amount, Quantity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PAYMENTS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ID (</a:t>
            </a:r>
            <a:r>
              <a:rPr lang="en" sz="1000">
                <a:solidFill>
                  <a:schemeClr val="accent1"/>
                </a:solidFill>
              </a:rPr>
              <a:t>PK</a:t>
            </a:r>
            <a:r>
              <a:rPr lang="en" sz="1000">
                <a:solidFill>
                  <a:schemeClr val="dk2"/>
                </a:solidFill>
              </a:rPr>
              <a:t>), InvoiceID (</a:t>
            </a:r>
            <a:r>
              <a:rPr lang="en" sz="1000">
                <a:solidFill>
                  <a:schemeClr val="accent1"/>
                </a:solidFill>
              </a:rPr>
              <a:t>FK</a:t>
            </a:r>
            <a:r>
              <a:rPr lang="en" sz="1000">
                <a:solidFill>
                  <a:schemeClr val="dk2"/>
                </a:solidFill>
              </a:rPr>
              <a:t>), PaymentDate, Amount, PaymentMethod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</a:t>
            </a:r>
            <a:r>
              <a:rPr b="1" lang="en" sz="900">
                <a:solidFill>
                  <a:schemeClr val="accent3"/>
                </a:solidFill>
              </a:rPr>
              <a:t>FD1</a:t>
            </a:r>
            <a:r>
              <a:rPr lang="en" sz="900">
                <a:solidFill>
                  <a:schemeClr val="dk1"/>
                </a:solidFill>
              </a:rPr>
              <a:t>: ID -&gt; </a:t>
            </a:r>
            <a:r>
              <a:rPr lang="en" sz="900">
                <a:solidFill>
                  <a:schemeClr val="dk2"/>
                </a:solidFill>
              </a:rPr>
              <a:t>InvoiceID, PaymentDate, Amount, PaymentMethod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405200" y="1188000"/>
            <a:ext cx="6319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CLIENTS and DOCUMENTS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"has"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CLIENT can have zero or many DOCUMENTS. Each DOCUMENT is associated with exactly one CLIENT.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Optional for DOCUMENTS and Mandatory for CLIENTS.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DOCUMENTS and REDACTIONS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"undergoes"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DOCUMENT can have zero or many REDACTIONS. Each REDACTION is associated with exactly one DOCUMENT.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Optional for REDACTIONS and Mandatory for DOCUMENTS.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DOCUMENTS and REVIEWS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"reviewed"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DOCUMENT can be reviewed zero or many times. Each REVIEW is associated with exactly one DOCUMENT.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Optional for REVIEWS and Mandatory for DOCUMENTS.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CLIENTS and INVOICES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"billed"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CLIENT can have zero or many INVOICES. Each INVOICE is associated with exactly one CLIENT.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Optional for INVOICES and Mandatory for CLIENTS.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INVOICES and INVOICEITEMS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"includes"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INVOICE can include one or many INVOICEITEMS. Each INVOICEITEM is associated with exactly one INVOICE.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Mandatory for both INVOICES and INVOICEITEMS.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INVOICES and PAYMENTS</a:t>
            </a:r>
            <a:r>
              <a:rPr lang="en" sz="700"/>
              <a:t>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Relationship</a:t>
            </a:r>
            <a:r>
              <a:rPr lang="en" sz="700"/>
              <a:t>: "settled"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Cardinality</a:t>
            </a:r>
            <a:r>
              <a:rPr lang="en" sz="700"/>
              <a:t>: One INVOICE can be settled by zero or many PAYMENTS. Each PAYMENT is associated with exactly one INVOICE.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</a:t>
            </a:r>
            <a:r>
              <a:rPr b="1" lang="en" sz="700">
                <a:solidFill>
                  <a:srgbClr val="376DC6"/>
                </a:solidFill>
              </a:rPr>
              <a:t>Participation</a:t>
            </a:r>
            <a:r>
              <a:rPr lang="en" sz="700"/>
              <a:t>: Optional for PAYMENTS and Mandatory for INVOICES.</a:t>
            </a:r>
            <a:endParaRPr sz="700"/>
          </a:p>
        </p:txBody>
      </p:sp>
      <p:sp>
        <p:nvSpPr>
          <p:cNvPr id="119" name="Google Shape;119;p20"/>
          <p:cNvSpPr txBox="1"/>
          <p:nvPr/>
        </p:nvSpPr>
        <p:spPr>
          <a:xfrm>
            <a:off x="222950" y="1360925"/>
            <a:ext cx="3320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CLIENTS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Name, Email, Phone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DOCUMENTS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DocumentType, SubmissionDate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REDACTIONS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RedactionType, Description, 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 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REVIEWS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ReviewDate, ApprovalStatus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INVOICEITEMS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Description, Amount, Quantity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PAYMENTS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PaymentDate, Amount, PaymentMethod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774600" y="99000"/>
            <a:ext cx="23580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</a:t>
            </a:r>
            <a:r>
              <a:rPr lang="en" sz="2200"/>
              <a:t>                </a:t>
            </a:r>
            <a:r>
              <a:rPr lang="en" sz="2400"/>
              <a:t>] Inc.</a:t>
            </a:r>
            <a:endParaRPr sz="24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54000"/>
            <a:ext cx="633051" cy="11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990600" y="375600"/>
            <a:ext cx="1539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REDACTED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143375" y="917625"/>
            <a:ext cx="4762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1NF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Every attribute is atomic. There are no repeating groups or arrays. 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All entries in a column are of the same data type.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Each column has a unique name.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lang="en" sz="1000">
                <a:solidFill>
                  <a:schemeClr val="dk2"/>
                </a:solidFill>
              </a:rPr>
              <a:t>The order in which data is stored does not affect the database's integrity.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695825" y="2516100"/>
            <a:ext cx="3249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CLIENTS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Name, Email, Phone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Name, Email, Phone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DOCUMENTS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DocumentType, SubmissionDate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DocumentType, SubmissionDate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REDACTIONS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RedactionType, Description, 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RedactionType, Description, 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 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REVIEWS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DocumentID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ReviewDate, ApprovalStatus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DocumentID, ReviewDate, ApprovalStatus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ClientID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InvoiceDate, TotalAmount, DueDate, PaymentStatus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ClientID, InvoiceDate, TotalAmount, DueDate, PaymentStatus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INVOICEITEMS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Description, Amount, Quantity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InvoiceID, Description, Amount, Quantity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PAYMENTS</a:t>
            </a:r>
            <a:r>
              <a:rPr lang="en" sz="600">
                <a:solidFill>
                  <a:schemeClr val="dk1"/>
                </a:solidFill>
              </a:rPr>
              <a:t>(</a:t>
            </a:r>
            <a:r>
              <a:rPr lang="en" sz="600">
                <a:solidFill>
                  <a:schemeClr val="dk2"/>
                </a:solidFill>
              </a:rPr>
              <a:t>ID (</a:t>
            </a:r>
            <a:r>
              <a:rPr lang="en" sz="600">
                <a:solidFill>
                  <a:schemeClr val="accent1"/>
                </a:solidFill>
              </a:rPr>
              <a:t>PK</a:t>
            </a:r>
            <a:r>
              <a:rPr lang="en" sz="600">
                <a:solidFill>
                  <a:schemeClr val="dk2"/>
                </a:solidFill>
              </a:rPr>
              <a:t>), InvoiceID (</a:t>
            </a:r>
            <a:r>
              <a:rPr lang="en" sz="600">
                <a:solidFill>
                  <a:schemeClr val="accent1"/>
                </a:solidFill>
              </a:rPr>
              <a:t>FK</a:t>
            </a:r>
            <a:r>
              <a:rPr lang="en" sz="600">
                <a:solidFill>
                  <a:schemeClr val="dk2"/>
                </a:solidFill>
              </a:rPr>
              <a:t>), PaymentDate, Amount, PaymentMethod</a:t>
            </a:r>
            <a:r>
              <a:rPr lang="en" sz="600">
                <a:solidFill>
                  <a:schemeClr val="dk1"/>
                </a:solidFill>
              </a:rPr>
              <a:t>)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	</a:t>
            </a:r>
            <a:r>
              <a:rPr b="1" lang="en" sz="500">
                <a:solidFill>
                  <a:schemeClr val="accent3"/>
                </a:solidFill>
              </a:rPr>
              <a:t>FD1</a:t>
            </a:r>
            <a:r>
              <a:rPr lang="en" sz="500">
                <a:solidFill>
                  <a:schemeClr val="dk1"/>
                </a:solidFill>
              </a:rPr>
              <a:t>: ID -&gt; </a:t>
            </a:r>
            <a:r>
              <a:rPr lang="en" sz="500">
                <a:solidFill>
                  <a:schemeClr val="dk2"/>
                </a:solidFill>
              </a:rPr>
              <a:t>InvoiceID, PaymentDate, Amount, PaymentMethod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5" y="1564516"/>
            <a:ext cx="4001823" cy="294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